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2" r:id="rId3"/>
    <p:sldId id="2146" r:id="rId4"/>
    <p:sldId id="2147" r:id="rId5"/>
    <p:sldId id="2166" r:id="rId6"/>
    <p:sldId id="2168" r:id="rId7"/>
    <p:sldId id="2169" r:id="rId8"/>
    <p:sldId id="2185" r:id="rId9"/>
    <p:sldId id="2170" r:id="rId10"/>
    <p:sldId id="2175" r:id="rId11"/>
    <p:sldId id="2176" r:id="rId12"/>
    <p:sldId id="2184" r:id="rId13"/>
    <p:sldId id="2172" r:id="rId14"/>
    <p:sldId id="263" r:id="rId15"/>
    <p:sldId id="2183" r:id="rId16"/>
    <p:sldId id="2182" r:id="rId17"/>
    <p:sldId id="2027" r:id="rId18"/>
    <p:sldId id="2086" r:id="rId19"/>
    <p:sldId id="202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9691CC"/>
    <a:srgbClr val="827EB2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74790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000" y="6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19/01/2022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une seule transaction pour un compte: méthode: </a:t>
            </a:r>
            <a:r>
              <a:rPr lang="fr-FR" sz="1200" b="1" dirty="0" smtClean="0">
                <a:latin typeface="Abhaya Libre" panose="02000603000000000000" pitchFamily="2" charset="77"/>
              </a:rPr>
              <a:t>Patch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et payload (body): </a:t>
            </a:r>
            <a:r>
              <a:rPr lang="fr-FR" sz="1200" dirty="0" err="1" smtClean="0">
                <a:latin typeface="Abhaya Libre" panose="02000603000000000000" pitchFamily="2" charset="77"/>
              </a:rPr>
              <a:t>category</a:t>
            </a:r>
            <a:r>
              <a:rPr lang="fr-FR" sz="1200" dirty="0" smtClean="0">
                <a:latin typeface="Abhaya Libre" panose="02000603000000000000" pitchFamily="2" charset="77"/>
              </a:rPr>
              <a:t> et notes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To interact with an API in Redux, one uses a state which contains an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property to follow the state of the request.</a:t>
            </a:r>
          </a:p>
          <a:p>
            <a:r>
              <a:rPr lang="en-GB" noProof="0" dirty="0" smtClean="0"/>
              <a:t>one uses actions to follow the evolution of the request and update the state.</a:t>
            </a:r>
          </a:p>
          <a:p>
            <a:r>
              <a:rPr lang="en-GB" noProof="0" dirty="0" smtClean="0"/>
              <a:t>When the request is sent,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fetching action.</a:t>
            </a:r>
          </a:p>
          <a:p>
            <a:r>
              <a:rPr lang="en-GB" noProof="0" dirty="0" smtClean="0"/>
              <a:t>If the request succeeds,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resolved action with the data in payload.</a:t>
            </a:r>
          </a:p>
          <a:p>
            <a:r>
              <a:rPr lang="en-GB" noProof="0" dirty="0" smtClean="0"/>
              <a:t>If the request fails, we </a:t>
            </a:r>
            <a:r>
              <a:rPr lang="en-GB" noProof="0" dirty="0" err="1" smtClean="0"/>
              <a:t>store.dispatch</a:t>
            </a:r>
            <a:r>
              <a:rPr lang="en-GB" noProof="0" dirty="0" smtClean="0"/>
              <a:t> the rejected action with the error in payload.</a:t>
            </a:r>
          </a:p>
          <a:p>
            <a:r>
              <a:rPr lang="en-GB" noProof="0" dirty="0" smtClean="0"/>
              <a:t>To access the Redux store from a component, we use the </a:t>
            </a:r>
            <a:r>
              <a:rPr lang="en-GB" noProof="0" dirty="0" err="1" smtClean="0"/>
              <a:t>useStore</a:t>
            </a:r>
            <a:r>
              <a:rPr lang="en-GB" noProof="0" dirty="0" smtClean="0"/>
              <a:t> hook.</a:t>
            </a:r>
            <a:endParaRPr lang="fr-FR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</a:t>
            </a:r>
            <a:r>
              <a:rPr lang="en-GB" baseline="0" noProof="0" dirty="0" err="1" smtClean="0"/>
              <a:t>store.dispatch</a:t>
            </a:r>
            <a:r>
              <a:rPr lang="en-GB" baseline="0" noProof="0" dirty="0" smtClean="0"/>
              <a:t>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store.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0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I stored the new first &amp; </a:t>
            </a:r>
            <a:r>
              <a:rPr lang="en-GB" noProof="0" dirty="0" err="1" smtClean="0"/>
              <a:t>lastname</a:t>
            </a:r>
            <a:r>
              <a:rPr lang="en-GB" noProof="0" dirty="0" smtClean="0"/>
              <a:t> in local state then on </a:t>
            </a:r>
            <a:r>
              <a:rPr lang="en-GB" noProof="0" dirty="0" err="1" smtClean="0"/>
              <a:t>handlesubmit</a:t>
            </a:r>
            <a:r>
              <a:rPr lang="en-GB" noProof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the request is sent,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updateSending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action. which sets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isLoading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true &amp; then waits for a response. I used the put method with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 http://localhost:3001/api/v1/user/profile with the new user (name) as the payload in the body &amp;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jwt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token for authentication in the header.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If the request succeeds,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updateSuccess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action with the user in payload. Which stores the user’s updated name in the store &amp; sets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isLoading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false. This causes the new profile name to be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Otherwise, If the request fails, we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store.dispatch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updateFail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action which then displays an update failed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error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message instead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Abhaya Libre" panose="02000603000000000000" pitchFamily="2" charset="77"/>
              <a:ea typeface="+mn-ea"/>
              <a:cs typeface="+mn-cs"/>
            </a:endParaRPr>
          </a:p>
          <a:p>
            <a:endParaRPr lang="en-GB" noProof="0" dirty="0" smtClean="0"/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</a:t>
            </a:r>
            <a:r>
              <a:rPr lang="fr-FR" noProof="0" dirty="0" smtClean="0"/>
              <a:t>sections/composants</a:t>
            </a:r>
          </a:p>
          <a:p>
            <a:endParaRPr lang="en-GB" noProof="0" dirty="0" smtClean="0"/>
          </a:p>
          <a:p>
            <a:r>
              <a:rPr lang="fr-FR" noProof="0" dirty="0" smtClean="0"/>
              <a:t>J'ai utilisé le HTML statique et le CSS fournis</a:t>
            </a:r>
            <a:endParaRPr lang="fr-FR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r>
              <a:rPr lang="fr-FR" noProof="0" dirty="0" smtClean="0"/>
              <a:t>Il</a:t>
            </a:r>
            <a:r>
              <a:rPr lang="fr-FR" baseline="0" noProof="0" dirty="0" smtClean="0"/>
              <a:t> y a le</a:t>
            </a:r>
            <a:r>
              <a:rPr lang="fr-FR" noProof="0" dirty="0" smtClean="0"/>
              <a:t> composant « </a:t>
            </a:r>
            <a:r>
              <a:rPr lang="fr-FR" noProof="0" dirty="0" err="1" smtClean="0"/>
              <a:t>signIn</a:t>
            </a:r>
            <a:r>
              <a:rPr lang="fr-FR" noProof="0" dirty="0" smtClean="0"/>
              <a:t> » avec le formulaire de connexion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 </a:t>
            </a:r>
            <a:r>
              <a:rPr lang="en-GB" noProof="0" dirty="0" err="1" smtClean="0"/>
              <a:t>il</a:t>
            </a:r>
            <a:r>
              <a:rPr lang="en-GB" noProof="0" dirty="0" smtClean="0"/>
              <a:t> y a </a:t>
            </a:r>
            <a:r>
              <a:rPr lang="fr-FR" noProof="0" dirty="0" smtClean="0"/>
              <a:t>le composant « user » avec le nom/profil et les transactions fictives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 </a:t>
            </a:r>
            <a:r>
              <a:rPr lang="fr-FR" noProof="0" dirty="0" smtClean="0"/>
              <a:t>Quand l'utilisateur clique sur le bouton « </a:t>
            </a:r>
            <a:r>
              <a:rPr lang="fr-FR" noProof="0" dirty="0" err="1" smtClean="0"/>
              <a:t>edit</a:t>
            </a:r>
            <a:r>
              <a:rPr lang="fr-FR" noProof="0" dirty="0" smtClean="0"/>
              <a:t> » (en utilisant le state), le formulaire d'édition s'affiche.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il y a une partie du store concernant 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et une partie du store concernant les informations de l'utilisateur et/ou mettre à jour le nom de profil.</a:t>
            </a:r>
          </a:p>
          <a:p>
            <a:r>
              <a:rPr lang="fr-FR" noProof="0" dirty="0" smtClean="0"/>
              <a:t>On utilise l’</a:t>
            </a:r>
            <a:r>
              <a:rPr lang="fr-FR" noProof="0" dirty="0" err="1" smtClean="0"/>
              <a:t>endpoint</a:t>
            </a:r>
            <a:r>
              <a:rPr lang="fr-FR" noProof="0" dirty="0" smtClean="0"/>
              <a:t> ici avec l'email et le mot de passe comme « 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 ».</a:t>
            </a:r>
          </a:p>
          <a:p>
            <a:r>
              <a:rPr lang="fr-FR" noProof="0" dirty="0" smtClean="0"/>
              <a:t>On « </a:t>
            </a:r>
            <a:r>
              <a:rPr lang="fr-FR" noProof="0" dirty="0" err="1" smtClean="0"/>
              <a:t>disptache</a:t>
            </a:r>
            <a:r>
              <a:rPr lang="fr-FR" noProof="0" dirty="0" smtClean="0"/>
              <a:t> » l'action "</a:t>
            </a:r>
            <a:r>
              <a:rPr lang="fr-FR" noProof="0" dirty="0" err="1" smtClean="0"/>
              <a:t>fetching</a:t>
            </a:r>
            <a:r>
              <a:rPr lang="fr-FR" noProof="0" dirty="0" smtClean="0"/>
              <a:t>" et une icône de chargement s'affiche pendant qu’on attends une réponse à la requête.</a:t>
            </a:r>
          </a:p>
          <a:p>
            <a:r>
              <a:rPr lang="fr-FR" noProof="0" dirty="0" smtClean="0"/>
              <a:t>Soit la requête est résolue, on « 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 » l'action "</a:t>
            </a:r>
            <a:r>
              <a:rPr lang="fr-FR" noProof="0" dirty="0" err="1" smtClean="0"/>
              <a:t>resolved</a:t>
            </a:r>
            <a:r>
              <a:rPr lang="fr-FR" noProof="0" dirty="0" smtClean="0"/>
              <a:t>", </a:t>
            </a:r>
            <a:r>
              <a:rPr lang="fr-FR" noProof="0" smtClean="0"/>
              <a:t>on sauve 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dans le store et </a:t>
            </a:r>
            <a:r>
              <a:rPr lang="fr-FR" noProof="0" dirty="0" err="1" smtClean="0"/>
              <a:t>isLoggedIn</a:t>
            </a:r>
            <a:r>
              <a:rPr lang="fr-FR" noProof="0" dirty="0" smtClean="0"/>
              <a:t> devient vrai.</a:t>
            </a:r>
          </a:p>
          <a:p>
            <a:r>
              <a:rPr lang="fr-FR" noProof="0" dirty="0" smtClean="0"/>
              <a:t>Soit la requête est rejetée on « 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 »  l'action "</a:t>
            </a:r>
            <a:r>
              <a:rPr lang="fr-FR" noProof="0" dirty="0" err="1" smtClean="0"/>
              <a:t>rejected</a:t>
            </a:r>
            <a:r>
              <a:rPr lang="fr-FR" noProof="0" dirty="0" smtClean="0"/>
              <a:t>", l'erreur est enregistrée dans le store et un message d'erreur est affiché.</a:t>
            </a:r>
          </a:p>
          <a:p>
            <a:endParaRPr lang="fr-FR" noProof="0" dirty="0" smtClean="0"/>
          </a:p>
          <a:p>
            <a:r>
              <a:rPr lang="fr-FR" noProof="0" dirty="0" smtClean="0"/>
              <a:t>Le "</a:t>
            </a:r>
            <a:r>
              <a:rPr lang="fr-FR" noProof="0" dirty="0" err="1" smtClean="0"/>
              <a:t>useSelector</a:t>
            </a:r>
            <a:r>
              <a:rPr lang="fr-FR" noProof="0" dirty="0" smtClean="0"/>
              <a:t>" détecte un changement de state (</a:t>
            </a:r>
            <a:r>
              <a:rPr lang="fr-FR" noProof="0" dirty="0" err="1" smtClean="0"/>
              <a:t>IsLoggedIn</a:t>
            </a:r>
            <a:r>
              <a:rPr lang="fr-FR" noProof="0" dirty="0" smtClean="0"/>
              <a:t>) &amp; fait une "</a:t>
            </a:r>
            <a:r>
              <a:rPr lang="fr-FR" noProof="0" dirty="0" err="1" smtClean="0"/>
              <a:t>redirect</a:t>
            </a:r>
            <a:r>
              <a:rPr lang="fr-FR" noProof="0" dirty="0" smtClean="0"/>
              <a:t>" vers la page utilisateur &amp; grâce au "</a:t>
            </a:r>
            <a:r>
              <a:rPr lang="fr-FR" noProof="0" dirty="0" err="1" smtClean="0"/>
              <a:t>useEffect</a:t>
            </a:r>
            <a:r>
              <a:rPr lang="fr-FR" noProof="0" dirty="0" smtClean="0"/>
              <a:t>", il </a:t>
            </a:r>
            <a:r>
              <a:rPr lang="fr-FR" noProof="0" dirty="0" err="1" smtClean="0"/>
              <a:t>dispatche</a:t>
            </a:r>
            <a:r>
              <a:rPr lang="fr-FR" noProof="0" dirty="0" smtClean="0"/>
              <a:t> l'action "</a:t>
            </a:r>
            <a:r>
              <a:rPr lang="fr-FR" noProof="0" dirty="0" err="1" smtClean="0"/>
              <a:t>fetching</a:t>
            </a:r>
            <a:r>
              <a:rPr lang="fr-FR" noProof="0" dirty="0" smtClean="0"/>
              <a:t>" &amp; attend une réponse à la requête.</a:t>
            </a:r>
          </a:p>
          <a:p>
            <a:r>
              <a:rPr lang="fr-FR" noProof="0" dirty="0" smtClean="0"/>
              <a:t>Le </a:t>
            </a:r>
            <a:r>
              <a:rPr lang="fr-FR" noProof="0" dirty="0" err="1" smtClean="0"/>
              <a:t>token</a:t>
            </a:r>
            <a:r>
              <a:rPr lang="fr-FR" noProof="0" dirty="0" smtClean="0"/>
              <a:t> est dans la « header » pour l'authentification et attend une réponse à la requête.</a:t>
            </a:r>
          </a:p>
          <a:p>
            <a:endParaRPr lang="fr-FR" noProof="0" dirty="0" smtClean="0"/>
          </a:p>
          <a:p>
            <a:r>
              <a:rPr lang="fr-FR" noProof="0" dirty="0" smtClean="0"/>
              <a:t>Ensuite, même chose que précédemment. Résolu ou rejeté : on sauve et affiche les données ou on affiche un message d'erreur.</a:t>
            </a:r>
          </a:p>
          <a:p>
            <a:endParaRPr lang="fr-FR" noProof="0" dirty="0" smtClean="0"/>
          </a:p>
          <a:p>
            <a:r>
              <a:rPr lang="fr-FR" noProof="0" dirty="0" smtClean="0"/>
              <a:t>Modifier</a:t>
            </a:r>
          </a:p>
          <a:p>
            <a:r>
              <a:rPr lang="fr-FR" noProof="0" dirty="0" err="1" smtClean="0"/>
              <a:t>updateSending</a:t>
            </a:r>
            <a:r>
              <a:rPr lang="fr-FR" noProof="0" dirty="0" smtClean="0"/>
              <a:t> (avec le nouveau nom dans le 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), </a:t>
            </a:r>
            <a:r>
              <a:rPr lang="fr-FR" noProof="0" dirty="0" err="1" smtClean="0"/>
              <a:t>updateSuccess</a:t>
            </a:r>
            <a:r>
              <a:rPr lang="fr-FR" noProof="0" dirty="0" smtClean="0"/>
              <a:t> ou </a:t>
            </a:r>
            <a:r>
              <a:rPr lang="fr-FR" noProof="0" dirty="0" err="1" smtClean="0"/>
              <a:t>upatedFail</a:t>
            </a:r>
            <a:endParaRPr lang="fr-FR" noProof="0" dirty="0" smtClean="0"/>
          </a:p>
          <a:p>
            <a:endParaRPr lang="fr-FR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There is one for getting</a:t>
            </a:r>
            <a:r>
              <a:rPr lang="en-GB" baseline="0" noProof="0" dirty="0" smtClean="0"/>
              <a:t> the token &amp; one for getting the user information &amp; updating their profile name.</a:t>
            </a:r>
          </a:p>
          <a:p>
            <a:r>
              <a:rPr lang="en-GB" baseline="0" noProof="0" dirty="0" smtClean="0"/>
              <a:t>One uses the endpoint here with the email &amp; password as payload.</a:t>
            </a:r>
          </a:p>
          <a:p>
            <a:r>
              <a:rPr lang="en-GB" baseline="0" noProof="0" dirty="0" smtClean="0"/>
              <a:t>Dispatch the action “fetching” &amp; a loading icon displays whilst one waits for a response to the request.</a:t>
            </a:r>
          </a:p>
          <a:p>
            <a:r>
              <a:rPr lang="en-GB" baseline="0" noProof="0" dirty="0" smtClean="0"/>
              <a:t>Either it’s resolved &amp; Dispatch the action “resolved” &amp;  one saves the token in the store &amp;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</a:t>
            </a:r>
          </a:p>
          <a:p>
            <a:r>
              <a:rPr lang="en-GB" baseline="0" noProof="0" dirty="0" smtClean="0"/>
              <a:t>Or, it’s rejected &amp; Dispatch the action “rejected” &amp; one saves the error to the store &amp; displays an error message</a:t>
            </a:r>
          </a:p>
          <a:p>
            <a:endParaRPr lang="en-GB" baseline="0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“</a:t>
            </a:r>
            <a:r>
              <a:rPr lang="en-GB" baseline="0" noProof="0" dirty="0" err="1" smtClean="0"/>
              <a:t>useSelector</a:t>
            </a:r>
            <a:r>
              <a:rPr lang="en-GB" baseline="0" noProof="0" dirty="0" smtClean="0"/>
              <a:t>” detects a change in state &amp; makes a “redirect” to the user page &amp; thanks to the “</a:t>
            </a:r>
            <a:r>
              <a:rPr lang="en-GB" baseline="0" noProof="0" dirty="0" err="1" smtClean="0"/>
              <a:t>useEffect</a:t>
            </a:r>
            <a:r>
              <a:rPr lang="en-GB" baseline="0" noProof="0" dirty="0" smtClean="0"/>
              <a:t>”,  it dispatches the “fetching” action &amp; waits for a response to the request.</a:t>
            </a:r>
            <a:endParaRPr lang="en-GB" noProof="0" dirty="0" smtClean="0"/>
          </a:p>
          <a:p>
            <a:r>
              <a:rPr lang="en-GB" baseline="0" noProof="0" dirty="0" smtClean="0"/>
              <a:t>The token is in the payload for the authentication &amp; waits for a response to the request.</a:t>
            </a:r>
          </a:p>
          <a:p>
            <a:r>
              <a:rPr lang="en-GB" baseline="0" noProof="0" dirty="0" smtClean="0"/>
              <a:t>Then same as before. Resolved or rejected: display the data or error message.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Modify</a:t>
            </a:r>
          </a:p>
          <a:p>
            <a:r>
              <a:rPr lang="en-GB" baseline="0" noProof="0" dirty="0" err="1" smtClean="0"/>
              <a:t>updateSending</a:t>
            </a:r>
            <a:r>
              <a:rPr lang="en-GB" baseline="0" noProof="0" dirty="0" smtClean="0"/>
              <a:t> (new name in payload), </a:t>
            </a:r>
            <a:r>
              <a:rPr lang="en-GB" baseline="0" noProof="0" dirty="0" err="1" smtClean="0"/>
              <a:t>updateSuccess</a:t>
            </a:r>
            <a:r>
              <a:rPr lang="en-GB" baseline="0" noProof="0" dirty="0" smtClean="0"/>
              <a:t> or </a:t>
            </a:r>
            <a:r>
              <a:rPr lang="en-GB" baseline="0" noProof="0" dirty="0" err="1" smtClean="0"/>
              <a:t>upatedFail</a:t>
            </a:r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Les requêtes GET et POST sont deux types différents de requêtes HTTP. </a:t>
            </a:r>
          </a:p>
          <a:p>
            <a:r>
              <a:rPr lang="fr-FR" b="1" noProof="0" dirty="0" smtClean="0"/>
              <a:t>GET est utilisé pour visualiser quelque chose, sans le modifier, </a:t>
            </a:r>
          </a:p>
          <a:p>
            <a:r>
              <a:rPr lang="fr-FR" noProof="0" dirty="0" smtClean="0"/>
              <a:t>tandis que </a:t>
            </a:r>
            <a:r>
              <a:rPr lang="fr-FR" b="1" noProof="0" dirty="0" smtClean="0"/>
              <a:t>POST est utilisé pour modifier quelque chose</a:t>
            </a:r>
            <a:r>
              <a:rPr lang="fr-FR" noProof="0" dirty="0" smtClean="0"/>
              <a:t>. </a:t>
            </a:r>
          </a:p>
          <a:p>
            <a:r>
              <a:rPr lang="fr-FR" noProof="0" dirty="0" smtClean="0"/>
              <a:t>Par exemple, une page de recherche doit utiliser GET pour obtenir des données, tandis qu'un formulaire permettant de modifier votre mot de passe doit utiliser POST .</a:t>
            </a:r>
          </a:p>
          <a:p>
            <a:endParaRPr lang="en-GB" noProof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The GET and POST are two different types of HTTP requests. 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 is used for viewing something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, without changing it,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while POST is used for changing something. 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For example, a search page should use GET to get data while a form that changes your password should use POST .</a:t>
            </a:r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tous les comptes 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un seul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</a:rPr>
              <a:t>Récupérer toutes les transactions d'un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méthode: </a:t>
            </a:r>
            <a:r>
              <a:rPr lang="fr-FR" sz="1200" dirty="0" err="1" smtClean="0">
                <a:latin typeface="Abhaya Libre" panose="02000603000000000000" pitchFamily="2" charset="77"/>
              </a:rPr>
              <a:t>Get</a:t>
            </a:r>
            <a:r>
              <a:rPr lang="fr-FR" sz="1200" dirty="0" smtClean="0">
                <a:latin typeface="Abhaya Libre" panose="02000603000000000000" pitchFamily="2" charset="77"/>
              </a:rPr>
              <a:t>: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, &amp; 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): </a:t>
            </a:r>
            <a:r>
              <a:rPr lang="fr-FR" sz="1200" dirty="0" err="1" smtClean="0">
                <a:latin typeface="Abhaya Libre" panose="02000603000000000000" pitchFamily="2" charset="77"/>
              </a:rPr>
              <a:t>AccountID</a:t>
            </a:r>
            <a:r>
              <a:rPr lang="fr-FR" sz="1200" baseline="0" dirty="0" smtClean="0">
                <a:latin typeface="Abhaya Libre" panose="02000603000000000000" pitchFamily="2" charset="77"/>
              </a:rPr>
              <a:t> &amp;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obtiens l’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aseline="0" dirty="0" smtClean="0">
                <a:latin typeface="Abhaya Libre" panose="02000603000000000000" pitchFamily="2" charset="77"/>
                <a:ea typeface="+mn-ea"/>
                <a:cs typeface="+mn-cs"/>
              </a:rPr>
              <a:t>et la </a:t>
            </a:r>
            <a:r>
              <a:rPr lang="fr-FR" sz="1200" baseline="0" dirty="0" err="1" smtClean="0">
                <a:latin typeface="Abhaya Libre" panose="02000603000000000000" pitchFamily="2" charset="77"/>
                <a:ea typeface="+mn-ea"/>
                <a:cs typeface="+mn-cs"/>
              </a:rPr>
              <a:t>T</a:t>
            </a:r>
            <a:r>
              <a:rPr lang="fr-FR" sz="1200" dirty="0" err="1" smtClean="0">
                <a:latin typeface="Abhaya Libre" panose="02000603000000000000" pitchFamily="2" charset="77"/>
              </a:rPr>
              <a:t>ransactionID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à partir du chemin de l'url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path</a:t>
            </a:r>
            <a:r>
              <a:rPr lang="fr-FR" sz="1200" dirty="0" smtClean="0">
                <a:latin typeface="Abhaya Libre" panose="02000603000000000000" pitchFamily="2" charset="7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noProof="0" dirty="0" smtClean="0"/>
              <a:t>le solde après la transaction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accounts/%7bAccountId%7d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localhost:3001/api/v1/user/accounts" TargetMode="External"/><Relationship Id="rId10" Type="http://schemas.openxmlformats.org/officeDocument/2006/relationships/image" Target="../media/image17.jpg"/><Relationship Id="rId4" Type="http://schemas.openxmlformats.org/officeDocument/2006/relationships/image" Target="../media/image13.jp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/accounts/%7bAccountId%7d/transactions/%7btransactionId%7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user/accounts/%7bAccountId%7d/trans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1.jpg"/><Relationship Id="rId4" Type="http://schemas.openxmlformats.org/officeDocument/2006/relationships/image" Target="../media/image18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ser/accounts/%7bAccountId%7d/transactions/%7btransactionId%7d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4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26.jpg"/><Relationship Id="rId4" Type="http://schemas.openxmlformats.org/officeDocument/2006/relationships/image" Target="../media/image23.jpg"/><Relationship Id="rId9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14.pn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5" Type="http://schemas.openxmlformats.org/officeDocument/2006/relationships/hyperlink" Target="http://localhost:3001/api/v1/user/profile" TargetMode="External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hyperlink" Target="http://localhost:3001/api/v1/user/logi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6.jpg"/><Relationship Id="rId3" Type="http://schemas.openxmlformats.org/officeDocument/2006/relationships/image" Target="../media/image14.png"/><Relationship Id="rId7" Type="http://schemas.openxmlformats.org/officeDocument/2006/relationships/image" Target="../media/image42.jp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11" Type="http://schemas.openxmlformats.org/officeDocument/2006/relationships/image" Target="../media/image1.png"/><Relationship Id="rId5" Type="http://schemas.openxmlformats.org/officeDocument/2006/relationships/image" Target="../media/image40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11" Type="http://schemas.openxmlformats.org/officeDocument/2006/relationships/image" Target="../media/image11.jpg"/><Relationship Id="rId5" Type="http://schemas.openxmlformats.org/officeDocument/2006/relationships/image" Target="../media/image7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localhost:3001/api/v1/user/log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Douzième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Accounts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16857" y="4826497"/>
            <a:ext cx="126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</a:p>
          <a:p>
            <a:pPr algn="r"/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Card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173098"/>
            <a:ext cx="69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 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un seul </a:t>
            </a:r>
            <a:r>
              <a:rPr lang="fr-FR" sz="1200" dirty="0" smtClean="0">
                <a:latin typeface="Abhaya Libre" panose="02000603000000000000" pitchFamily="2" charset="77"/>
              </a:rPr>
              <a:t>compte: End-point</a:t>
            </a:r>
            <a:r>
              <a:rPr lang="fr-FR" sz="1200" dirty="0">
                <a:latin typeface="Abhaya Libre" panose="02000603000000000000" pitchFamily="2" charset="77"/>
              </a:rPr>
              <a:t>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4" y="1881208"/>
            <a:ext cx="1478177" cy="2613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612038" y="2407835"/>
            <a:ext cx="1264168" cy="208675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21" y="2002854"/>
            <a:ext cx="2952000" cy="4068000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400" y="2030400"/>
            <a:ext cx="14097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balance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2788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 seul </a:t>
            </a:r>
            <a:r>
              <a:rPr lang="fr-FR" sz="1200" dirty="0" smtClean="0">
                <a:latin typeface="Abhaya Libre" panose="02000603000000000000" pitchFamily="2" charset="77"/>
              </a:rPr>
              <a:t>compte: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60903" y="2408613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7666208" y="309823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666208" y="3443809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80212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Compte :</a:t>
            </a:r>
          </a:p>
          <a:p>
            <a:endParaRPr lang="fr-FR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Epargne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Carte de crédit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</p:txBody>
      </p:sp>
    </p:spTree>
    <p:extLst>
      <p:ext uri="{BB962C8B-B14F-4D97-AF65-F5344CB8AC3E}">
        <p14:creationId xmlns:p14="http://schemas.microsoft.com/office/powerpoint/2010/main" val="4201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0" y="1898734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206228"/>
            <a:ext cx="767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toutes les transactions d'un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7"/>
              </a:rPr>
              <a:t>accounts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/{</a:t>
            </a:r>
            <a:r>
              <a:rPr lang="fr-FR" sz="1200" dirty="0" err="1">
                <a:latin typeface="Abhaya Libre" panose="02000603000000000000" pitchFamily="2" charset="77"/>
                <a:hlinkClick r:id="rId7"/>
              </a:rPr>
              <a:t>AccountId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}/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transactions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Récupérer une seule transaction pour un compte: End-point:  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00941" y="2805901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Abhaya Libre" panose="02000603000000000000" pitchFamily="2" charset="77"/>
              </a:rPr>
              <a:t>Authorization: Bearer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2001600"/>
            <a:ext cx="2952000" cy="4068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1200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176800" y="1023112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toutes les transactions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080921" y="1802052"/>
            <a:ext cx="295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une seule transaction 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3" y="2031244"/>
            <a:ext cx="135756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Deposit, Electronic,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Online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Transfer</a:t>
            </a:r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Withdrawal…</a:t>
            </a:r>
            <a:endParaRPr lang="en-GB" sz="10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lvl="1"/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Gas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Mortgage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None…</a:t>
            </a:r>
          </a:p>
          <a:p>
            <a:pPr marL="269875"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781402" y="2186491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7520698" y="2880290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5781402" y="2491200"/>
            <a:ext cx="1073426" cy="2013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7520698" y="3161413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520698" y="3435075"/>
            <a:ext cx="951205" cy="1516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6" y="2031244"/>
            <a:ext cx="20935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solde après la</a:t>
            </a:r>
          </a:p>
          <a:p>
            <a:pPr marL="536575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transaction)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6779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70" y="961666"/>
            <a:ext cx="3643641" cy="5365996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647" y="1538790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47" y="2037881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483542"/>
            <a:ext cx="767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une seule transaction pour 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540148" y="2945048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583" y="2125793"/>
            <a:ext cx="2410816" cy="3671015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07" y="2630347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949643" y="1284999"/>
            <a:ext cx="3324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une seule transaction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3" y="1493596"/>
            <a:ext cx="3324986" cy="4361972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58662" y="2031244"/>
            <a:ext cx="201380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Check, Deposit, Electronic, Online, Transfer, Withdrawal…</a:t>
            </a:r>
          </a:p>
          <a:p>
            <a:pPr lvl="1"/>
            <a:endParaRPr lang="en-GB" sz="9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dditional</a:t>
            </a:r>
          </a:p>
          <a:p>
            <a:pPr marL="269875"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marL="447675" lvl="1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Electricity</a:t>
            </a:r>
            <a:r>
              <a:rPr lang="en-GB" sz="9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Gas, Mortgage, None…</a:t>
            </a:r>
          </a:p>
          <a:p>
            <a:pPr marL="269875" lvl="2"/>
            <a:r>
              <a:rPr lang="en-GB" sz="9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10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098447" y="2031244"/>
            <a:ext cx="195646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5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om </a:t>
            </a:r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269875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Chèque, Dépôt, Électronique, En ligne, Transfert, Retrait</a:t>
            </a:r>
            <a:r>
              <a:rPr lang="fr-FR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...</a:t>
            </a:r>
          </a:p>
          <a:p>
            <a:endParaRPr lang="fr-FR" sz="4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marL="269875" lvl="1"/>
            <a:r>
              <a:rPr lang="fr-FR" sz="10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418435" y="2312848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418435" y="2563061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 bwMode="auto">
          <a:xfrm>
            <a:off x="6418435" y="2820854"/>
            <a:ext cx="812835" cy="1168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5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84668"/>
            <a:ext cx="1476000" cy="255675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0" y="1912976"/>
            <a:ext cx="2218756" cy="3129441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7" y="1755127"/>
            <a:ext cx="3467828" cy="2258886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5" y="3043565"/>
            <a:ext cx="2193210" cy="31194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5" y="3918886"/>
            <a:ext cx="3467828" cy="22562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0" y="3569463"/>
            <a:ext cx="1476001" cy="2531446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68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13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062708" y="697013"/>
            <a:ext cx="8830491" cy="3678271"/>
            <a:chOff x="1062708" y="697013"/>
            <a:chExt cx="8830491" cy="3678271"/>
          </a:xfrm>
        </p:grpSpPr>
        <p:grpSp>
          <p:nvGrpSpPr>
            <p:cNvPr id="2" name="Groupe 1"/>
            <p:cNvGrpSpPr/>
            <p:nvPr/>
          </p:nvGrpSpPr>
          <p:grpSpPr>
            <a:xfrm>
              <a:off x="1062708" y="697013"/>
              <a:ext cx="2410816" cy="3671015"/>
              <a:chOff x="3458195" y="704268"/>
              <a:chExt cx="2410816" cy="3671015"/>
            </a:xfrm>
          </p:grpSpPr>
          <p:pic>
            <p:nvPicPr>
              <p:cNvPr id="20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8195" y="70426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13" y="1222825"/>
                <a:ext cx="1476000" cy="2592000"/>
              </a:xfrm>
              <a:prstGeom prst="rect">
                <a:avLst/>
              </a:prstGeom>
            </p:spPr>
          </p:pic>
        </p:grpSp>
        <p:grpSp>
          <p:nvGrpSpPr>
            <p:cNvPr id="34" name="Groupe 33"/>
            <p:cNvGrpSpPr/>
            <p:nvPr/>
          </p:nvGrpSpPr>
          <p:grpSpPr>
            <a:xfrm>
              <a:off x="4272545" y="704269"/>
              <a:ext cx="2410816" cy="3671015"/>
              <a:chOff x="4900341" y="849864"/>
              <a:chExt cx="2410816" cy="3671015"/>
            </a:xfrm>
          </p:grpSpPr>
          <p:pic>
            <p:nvPicPr>
              <p:cNvPr id="28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00341" y="849864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1" name="Groupe 30"/>
              <p:cNvGrpSpPr/>
              <p:nvPr/>
            </p:nvGrpSpPr>
            <p:grpSpPr>
              <a:xfrm>
                <a:off x="5360261" y="1364874"/>
                <a:ext cx="1476000" cy="2589567"/>
                <a:chOff x="5360261" y="1364874"/>
                <a:chExt cx="1476000" cy="2589567"/>
              </a:xfrm>
            </p:grpSpPr>
            <p:pic>
              <p:nvPicPr>
                <p:cNvPr id="13" name="Image 12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891502"/>
                  <a:ext cx="1476000" cy="2062939"/>
                </a:xfrm>
                <a:prstGeom prst="rect">
                  <a:avLst/>
                </a:prstGeom>
              </p:spPr>
            </p:pic>
            <p:pic>
              <p:nvPicPr>
                <p:cNvPr id="25" name="Image 24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364874"/>
                  <a:ext cx="1476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e 35"/>
            <p:cNvGrpSpPr/>
            <p:nvPr/>
          </p:nvGrpSpPr>
          <p:grpSpPr>
            <a:xfrm>
              <a:off x="7482383" y="704269"/>
              <a:ext cx="2410816" cy="3671015"/>
              <a:chOff x="6702627" y="843745"/>
              <a:chExt cx="2410816" cy="3671015"/>
            </a:xfrm>
          </p:grpSpPr>
          <p:pic>
            <p:nvPicPr>
              <p:cNvPr id="35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2627" y="843745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0" name="Groupe 29"/>
              <p:cNvGrpSpPr/>
              <p:nvPr/>
            </p:nvGrpSpPr>
            <p:grpSpPr>
              <a:xfrm>
                <a:off x="7158445" y="1370458"/>
                <a:ext cx="1476001" cy="2583843"/>
                <a:chOff x="7158445" y="1370458"/>
                <a:chExt cx="1476001" cy="2583843"/>
              </a:xfrm>
            </p:grpSpPr>
            <p:pic>
              <p:nvPicPr>
                <p:cNvPr id="26" name="Image 25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6" y="1370458"/>
                  <a:ext cx="1476000" cy="540000"/>
                </a:xfrm>
                <a:prstGeom prst="rect">
                  <a:avLst/>
                </a:prstGeom>
              </p:spPr>
            </p:pic>
            <p:pic>
              <p:nvPicPr>
                <p:cNvPr id="27" name="Image 26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5" y="1891501"/>
                  <a:ext cx="1476000" cy="20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2415752" y="2917572"/>
            <a:ext cx="8831107" cy="3671016"/>
            <a:chOff x="2415752" y="3255498"/>
            <a:chExt cx="8831107" cy="3671016"/>
          </a:xfrm>
        </p:grpSpPr>
        <p:grpSp>
          <p:nvGrpSpPr>
            <p:cNvPr id="3" name="Groupe 2"/>
            <p:cNvGrpSpPr/>
            <p:nvPr/>
          </p:nvGrpSpPr>
          <p:grpSpPr>
            <a:xfrm>
              <a:off x="2415752" y="3255499"/>
              <a:ext cx="2410816" cy="3671015"/>
              <a:chOff x="2415752" y="3255499"/>
              <a:chExt cx="2410816" cy="3671015"/>
            </a:xfrm>
          </p:grpSpPr>
          <p:grpSp>
            <p:nvGrpSpPr>
              <p:cNvPr id="41" name="Groupe 40"/>
              <p:cNvGrpSpPr/>
              <p:nvPr/>
            </p:nvGrpSpPr>
            <p:grpSpPr>
              <a:xfrm>
                <a:off x="2415752" y="3255499"/>
                <a:ext cx="2410816" cy="3671015"/>
                <a:chOff x="1556803" y="3275489"/>
                <a:chExt cx="2410816" cy="3671015"/>
              </a:xfrm>
            </p:grpSpPr>
            <p:pic>
              <p:nvPicPr>
                <p:cNvPr id="123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03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6" y="3786572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7" y="4494583"/>
                  <a:ext cx="1476000" cy="1872000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/>
              <p:cNvSpPr/>
              <p:nvPr/>
            </p:nvSpPr>
            <p:spPr bwMode="auto">
              <a:xfrm>
                <a:off x="2868635" y="5537879"/>
                <a:ext cx="1476000" cy="563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870385" y="4332151"/>
                <a:ext cx="518449" cy="146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3167919" y="5651475"/>
                <a:ext cx="681644" cy="8747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626205" y="3255499"/>
              <a:ext cx="2410816" cy="3671015"/>
              <a:chOff x="5626205" y="3255499"/>
              <a:chExt cx="2410816" cy="367101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5626205" y="3255499"/>
                <a:ext cx="2410816" cy="3671015"/>
                <a:chOff x="3967619" y="3275488"/>
                <a:chExt cx="2410816" cy="3671015"/>
              </a:xfrm>
            </p:grpSpPr>
            <p:pic>
              <p:nvPicPr>
                <p:cNvPr id="119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7619" y="3275488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8247" y="3786571"/>
                  <a:ext cx="1476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833" y="4478656"/>
                <a:ext cx="1476000" cy="18720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6091073" y="5273250"/>
                <a:ext cx="1476000" cy="9208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6091071" y="4369255"/>
                <a:ext cx="538846" cy="109402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6307221" y="5355500"/>
                <a:ext cx="698109" cy="759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6307221" y="5502301"/>
                <a:ext cx="1235031" cy="54068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8836043" y="3255498"/>
              <a:ext cx="2410816" cy="3671015"/>
              <a:chOff x="8836043" y="3255498"/>
              <a:chExt cx="2410816" cy="3671015"/>
            </a:xfrm>
          </p:grpSpPr>
          <p:pic>
            <p:nvPicPr>
              <p:cNvPr id="126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6043" y="325549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9" name="Image 8"/>
              <p:cNvPicPr preferRelativeResize="0"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644" y="3766582"/>
                <a:ext cx="1476000" cy="2592000"/>
              </a:xfrm>
              <a:prstGeom prst="rect">
                <a:avLst/>
              </a:prstGeom>
            </p:spPr>
          </p:pic>
        </p:grpSp>
      </p:grpSp>
      <p:sp>
        <p:nvSpPr>
          <p:cNvPr id="5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390303"/>
            <a:ext cx="1084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obtenir le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d'authentification </a:t>
            </a:r>
            <a:r>
              <a:rPr lang="fr-FR" sz="1200" dirty="0" smtClean="0">
                <a:latin typeface="Abhaya Libre" panose="02000603000000000000" pitchFamily="2" charset="77"/>
              </a:rPr>
              <a:t>:End point:  </a:t>
            </a:r>
            <a:r>
              <a:rPr lang="fr-FR" sz="1200" dirty="0">
                <a:latin typeface="Abhaya Libre" panose="02000603000000000000" pitchFamily="2" charset="77"/>
                <a:hlinkClick r:id="rId14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14"/>
              </a:rPr>
              <a:t>localhost:3001/api/v1/user/login</a:t>
            </a:r>
            <a:r>
              <a:rPr lang="fr-FR" sz="1200" dirty="0">
                <a:latin typeface="Abhaya Libre" panose="02000603000000000000" pitchFamily="2" charset="77"/>
              </a:rPr>
              <a:t> (</a:t>
            </a:r>
            <a:r>
              <a:rPr lang="fr-FR" sz="1200" dirty="0" smtClean="0">
                <a:latin typeface="Abhaya Libre" panose="02000603000000000000" pitchFamily="2" charset="77"/>
              </a:rPr>
              <a:t>payload (body): </a:t>
            </a:r>
            <a:r>
              <a:rPr lang="fr-FR" sz="1200" dirty="0">
                <a:latin typeface="Abhaya Libre" panose="02000603000000000000" pitchFamily="2" charset="77"/>
              </a:rPr>
              <a:t>email, </a:t>
            </a:r>
            <a:r>
              <a:rPr lang="fr-FR" sz="1200" dirty="0" err="1">
                <a:latin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</a:rPr>
              <a:t>) 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</a:rPr>
              <a:t>Pour obtenir le profil de l'utilisateur </a:t>
            </a:r>
            <a:r>
              <a:rPr lang="fr-FR" sz="1200" dirty="0" smtClean="0">
                <a:latin typeface="Abhaya Libre" panose="02000603000000000000" pitchFamily="2" charset="77"/>
              </a:rPr>
              <a:t>: 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5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(Authorization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) 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5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666343" y="1930374"/>
            <a:ext cx="328204" cy="224430"/>
            <a:chOff x="507666" y="2623456"/>
            <a:chExt cx="6245976" cy="1251856"/>
          </a:xfrm>
        </p:grpSpPr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6870478" y="1923105"/>
            <a:ext cx="328204" cy="224430"/>
            <a:chOff x="507666" y="2623456"/>
            <a:chExt cx="6245976" cy="1251856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7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060273" y="4722060"/>
            <a:ext cx="328204" cy="224430"/>
            <a:chOff x="507666" y="2623456"/>
            <a:chExt cx="6245976" cy="1251856"/>
          </a:xfrm>
        </p:grpSpPr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1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82039" y="4717816"/>
            <a:ext cx="328204" cy="224430"/>
            <a:chOff x="507666" y="2623456"/>
            <a:chExt cx="6245976" cy="1251856"/>
          </a:xfrm>
        </p:grpSpPr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0607041" y="540904"/>
            <a:ext cx="1449612" cy="2180708"/>
            <a:chOff x="10605302" y="847833"/>
            <a:chExt cx="1449612" cy="2180708"/>
          </a:xfrm>
        </p:grpSpPr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5302" y="1115959"/>
              <a:ext cx="1449612" cy="1912582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10607041" y="847833"/>
              <a:ext cx="144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latin typeface="Abhaya Libre" panose="02000603000000000000" pitchFamily="2" charset="77"/>
                </a:rPr>
                <a:t>Initial state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449785" y="1875183"/>
            <a:ext cx="9338540" cy="3736090"/>
            <a:chOff x="658555" y="2022230"/>
            <a:chExt cx="9338540" cy="3671016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555" y="2022231"/>
              <a:ext cx="2410816" cy="3671015"/>
            </a:xfrm>
            <a:prstGeom prst="rect">
              <a:avLst/>
            </a:prstGeom>
          </p:spPr>
        </p:pic>
        <p:pic>
          <p:nvPicPr>
            <p:cNvPr id="16" name="Image 15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64" y="2533726"/>
              <a:ext cx="1476000" cy="2592000"/>
            </a:xfrm>
            <a:prstGeom prst="rect">
              <a:avLst/>
            </a:prstGeom>
          </p:spPr>
        </p:pic>
        <p:grpSp>
          <p:nvGrpSpPr>
            <p:cNvPr id="32" name="Groupe 31"/>
            <p:cNvGrpSpPr/>
            <p:nvPr/>
          </p:nvGrpSpPr>
          <p:grpSpPr>
            <a:xfrm>
              <a:off x="2979441" y="2022230"/>
              <a:ext cx="7017654" cy="3671016"/>
              <a:chOff x="2979441" y="2022230"/>
              <a:chExt cx="7017654" cy="3671016"/>
            </a:xfrm>
          </p:grpSpPr>
          <p:grpSp>
            <p:nvGrpSpPr>
              <p:cNvPr id="137" name="Groupe 136"/>
              <p:cNvGrpSpPr/>
              <p:nvPr/>
            </p:nvGrpSpPr>
            <p:grpSpPr>
              <a:xfrm>
                <a:off x="7586279" y="2022230"/>
                <a:ext cx="2410816" cy="3671015"/>
                <a:chOff x="6378435" y="3275489"/>
                <a:chExt cx="2410816" cy="3671015"/>
              </a:xfrm>
            </p:grpSpPr>
            <p:pic>
              <p:nvPicPr>
                <p:cNvPr id="126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8435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35" name="Image 134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3302" y="3819207"/>
                  <a:ext cx="1476000" cy="2592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e 23"/>
              <p:cNvGrpSpPr/>
              <p:nvPr/>
            </p:nvGrpSpPr>
            <p:grpSpPr>
              <a:xfrm>
                <a:off x="5293336" y="2022231"/>
                <a:ext cx="2410816" cy="3671015"/>
                <a:chOff x="4959719" y="697012"/>
                <a:chExt cx="2410816" cy="3671015"/>
              </a:xfrm>
            </p:grpSpPr>
            <p:pic>
              <p:nvPicPr>
                <p:cNvPr id="35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9719" y="697012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23" name="Image 22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6651" y="1923535"/>
                  <a:ext cx="1476000" cy="1872000"/>
                </a:xfrm>
                <a:prstGeom prst="rect">
                  <a:avLst/>
                </a:prstGeom>
              </p:spPr>
            </p:pic>
            <p:pic>
              <p:nvPicPr>
                <p:cNvPr id="22" name="Image 21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391" y="1203535"/>
                  <a:ext cx="1476000" cy="720000"/>
                </a:xfrm>
                <a:prstGeom prst="rect">
                  <a:avLst/>
                </a:prstGeom>
              </p:spPr>
            </p:pic>
            <p:sp>
              <p:nvSpPr>
                <p:cNvPr id="44" name="Rectangle 43"/>
                <p:cNvSpPr/>
                <p:nvPr/>
              </p:nvSpPr>
              <p:spPr bwMode="auto">
                <a:xfrm>
                  <a:off x="5418393" y="1761257"/>
                  <a:ext cx="679150" cy="146505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5633302" y="2790312"/>
                  <a:ext cx="752856" cy="74722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5597209" y="3074876"/>
                  <a:ext cx="1269048" cy="157274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/>
                <p:cNvSpPr/>
                <p:nvPr/>
              </p:nvSpPr>
              <p:spPr bwMode="auto">
                <a:xfrm>
                  <a:off x="5633302" y="2875553"/>
                  <a:ext cx="752857" cy="69265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418393" y="2734054"/>
                  <a:ext cx="1476000" cy="869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" name="Groupe 18"/>
              <p:cNvGrpSpPr/>
              <p:nvPr/>
            </p:nvGrpSpPr>
            <p:grpSpPr>
              <a:xfrm>
                <a:off x="2979441" y="2022231"/>
                <a:ext cx="2410816" cy="3671015"/>
                <a:chOff x="4272545" y="704269"/>
                <a:chExt cx="2410816" cy="3671015"/>
              </a:xfrm>
            </p:grpSpPr>
            <p:pic>
              <p:nvPicPr>
                <p:cNvPr id="28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2545" y="70426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4" name="Image 13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307" y="1213875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8051" y="1928508"/>
                  <a:ext cx="1476000" cy="1872000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 bwMode="auto">
                <a:xfrm>
                  <a:off x="4753846" y="1730294"/>
                  <a:ext cx="711351" cy="16211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4992060" y="2788275"/>
                  <a:ext cx="592406" cy="73867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/>
                <p:cNvSpPr/>
                <p:nvPr/>
              </p:nvSpPr>
              <p:spPr bwMode="auto">
                <a:xfrm>
                  <a:off x="4739046" y="2726103"/>
                  <a:ext cx="1476001" cy="877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4992060" y="2873694"/>
                  <a:ext cx="593949" cy="73867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140" y="6576342"/>
            <a:ext cx="1150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Pour modifier le profil de l'utilisateur : End point</a:t>
            </a:r>
            <a:r>
              <a:rPr lang="fr-FR" sz="1200" dirty="0" smtClean="0">
                <a:latin typeface="Abhaya Libre" panose="02000603000000000000" pitchFamily="2" charset="77"/>
                <a:hlinkClick r:id="rId10"/>
              </a:rPr>
              <a:t> http://localhost:3001/api/v1/user/profile</a:t>
            </a:r>
            <a:r>
              <a:rPr lang="fr-FR" sz="1200" dirty="0" smtClean="0">
                <a:latin typeface="Abhaya Libre" panose="02000603000000000000" pitchFamily="2" charset="77"/>
              </a:rPr>
              <a:t> (Authorization (header): Bearer JWT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; payload (body): </a:t>
            </a:r>
            <a:r>
              <a:rPr lang="fr-FR" sz="1200" dirty="0" err="1" smtClean="0">
                <a:latin typeface="Abhaya Libre" panose="02000603000000000000" pitchFamily="2" charset="77"/>
              </a:rPr>
              <a:t>firstName</a:t>
            </a:r>
            <a:r>
              <a:rPr lang="fr-FR" sz="1200" dirty="0">
                <a:latin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</a:rPr>
              <a:t>lastName</a:t>
            </a:r>
            <a:r>
              <a:rPr lang="fr-FR" sz="1200" dirty="0">
                <a:latin typeface="Abhaya Libre" panose="02000603000000000000" pitchFamily="2" charset="77"/>
              </a:rPr>
              <a:t>) 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3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3644703" y="3602504"/>
            <a:ext cx="328204" cy="224430"/>
            <a:chOff x="507666" y="2623456"/>
            <a:chExt cx="6245976" cy="1251856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963128" y="3602504"/>
            <a:ext cx="328204" cy="224430"/>
            <a:chOff x="507666" y="2623456"/>
            <a:chExt cx="6245976" cy="1251856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267664" y="3597667"/>
            <a:ext cx="328204" cy="224430"/>
            <a:chOff x="507666" y="2623456"/>
            <a:chExt cx="6245976" cy="1251856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92227" y="2787427"/>
            <a:ext cx="1450800" cy="1911600"/>
            <a:chOff x="92227" y="2787427"/>
            <a:chExt cx="1450800" cy="1911600"/>
          </a:xfrm>
        </p:grpSpPr>
        <p:pic>
          <p:nvPicPr>
            <p:cNvPr id="54" name="Image 53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7" y="2787427"/>
              <a:ext cx="1450800" cy="19116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/>
            <p:cNvSpPr/>
            <p:nvPr/>
          </p:nvSpPr>
          <p:spPr bwMode="auto">
            <a:xfrm>
              <a:off x="117822" y="3664528"/>
              <a:ext cx="1405817" cy="3385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0607459" y="2787427"/>
            <a:ext cx="1450800" cy="1911600"/>
            <a:chOff x="10607459" y="2782656"/>
            <a:chExt cx="1450800" cy="1911600"/>
          </a:xfrm>
        </p:grpSpPr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7459" y="2782656"/>
              <a:ext cx="1450800" cy="19116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ctangle 55"/>
            <p:cNvSpPr/>
            <p:nvPr/>
          </p:nvSpPr>
          <p:spPr bwMode="auto">
            <a:xfrm>
              <a:off x="10634996" y="3651126"/>
              <a:ext cx="1405817" cy="3385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2821" y="2512313"/>
            <a:ext cx="1491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Avant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0607459" y="2512313"/>
            <a:ext cx="145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Après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86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une API pour un compte utilisateur bancaire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5576" y="817707"/>
            <a:ext cx="107619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Argent Bank est une nouvelle banque qui tente de percer dans le secteur et a besoin d'aide pour mettre en place son application. Le contrat en deux parties est décomposé en plusieurs phases.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 </a:t>
            </a:r>
          </a:p>
          <a:p>
            <a:r>
              <a:rPr lang="en-GB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un: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l’application web complète et responsive avec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la page d'accueil, la page de connexion et la page de profil.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Redux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gérer le state de l'ensemble de l'application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visiter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connecter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déconnecter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ne peut voir les informations relatives à son propre profil qu'après s'être connecté 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succès.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modifier le profil et conserver les données dans la base de données.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Transactions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isualiser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leurs transactions pour le mois en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cours.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les détails d'une transaction dans une autre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modifier ou supprimer des informations sur les transactions.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Réfléchissez à la manière dont les API doivent être modélisées en back-end.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Fournissez un document décrivant les API de transaction proposées, en suivant les directives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Swagger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 clés à spécifier pour chaque point de terminaison de l'API sont les suivants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HTTP (par exemple, GET, POST,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route (par exemple, /store/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inventory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de ce à quoi correspond le point de terminaison.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possibles pour tenir compte des différents scénarios.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différentes réponses avec les codes de réponse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correspondant.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9" y="1268594"/>
            <a:ext cx="6990060" cy="461927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–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Feature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2422657" y="3222444"/>
            <a:ext cx="6990061" cy="14899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6"/>
            <a:ext cx="6990060" cy="157781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7" y="2219999"/>
            <a:ext cx="699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Hero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4379600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Feature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Point </a:t>
            </a:r>
            <a:r>
              <a:rPr lang="fr-FR" sz="1200" b="1" u="sng" dirty="0">
                <a:latin typeface="Abhaya Libre" panose="02000603000000000000" pitchFamily="2" charset="77"/>
              </a:rPr>
              <a:t>de départ </a:t>
            </a:r>
            <a:r>
              <a:rPr lang="fr-FR" sz="1200" u="sng" dirty="0">
                <a:latin typeface="Abhaya Libre" panose="02000603000000000000" pitchFamily="2" charset="77"/>
              </a:rPr>
              <a:t>:</a:t>
            </a:r>
            <a:r>
              <a:rPr lang="fr-FR" sz="1200" dirty="0">
                <a:latin typeface="Abhaya Libre" panose="02000603000000000000" pitchFamily="2" charset="77"/>
              </a:rPr>
              <a:t> Créer l'application web responsive complète avec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pour la page d'accueil, la page de connexion et la page de profil en utilisant le HTML statique et le CSS fournis.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(payload (body): email, </a:t>
            </a:r>
            <a:r>
              <a:rPr lang="fr-FR" sz="1200" dirty="0" err="1" smtClean="0">
                <a:latin typeface="Abhaya Libre" panose="02000603000000000000" pitchFamily="2" charset="77"/>
              </a:rPr>
              <a:t>password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Something went wrong,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4"/>
            <a:ext cx="6990060" cy="3923333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9262"/>
            <a:ext cx="6990058" cy="3917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3874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58500" y="2409121"/>
            <a:ext cx="5917095" cy="2236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8" y="3433513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(Authorization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0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Sorry there was a problem updating your details,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9147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0634"/>
            <a:ext cx="6990058" cy="4003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658" y="5469126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48609" y="2627092"/>
            <a:ext cx="5917095" cy="22602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422800" y="3609768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88732" y="1897632"/>
            <a:ext cx="2399489" cy="670085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1001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>
                <a:latin typeface="Abhaya Libre" panose="02000603000000000000" pitchFamily="2" charset="77"/>
              </a:rPr>
              <a:t>Authorization (header): 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; payload (body): </a:t>
            </a:r>
            <a:r>
              <a:rPr lang="fr-FR" sz="1200" dirty="0" err="1">
                <a:latin typeface="Abhaya Libre" panose="02000603000000000000" pitchFamily="2" charset="77"/>
              </a:rPr>
              <a:t>firstName</a:t>
            </a:r>
            <a:r>
              <a:rPr lang="fr-FR" sz="1200" dirty="0">
                <a:latin typeface="Abhaya Libre" panose="02000603000000000000" pitchFamily="2" charset="77"/>
              </a:rPr>
              <a:t>, </a:t>
            </a:r>
            <a:r>
              <a:rPr lang="fr-FR" sz="1200" dirty="0" err="1">
                <a:latin typeface="Abhaya Libre" panose="02000603000000000000" pitchFamily="2" charset="77"/>
              </a:rPr>
              <a:t>lastName</a:t>
            </a:r>
            <a:r>
              <a:rPr lang="fr-FR" sz="1200" dirty="0" smtClean="0">
                <a:latin typeface="Abhaya Libre" panose="02000603000000000000" pitchFamily="2" charset="77"/>
              </a:rPr>
              <a:t>)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1" y="6397024"/>
            <a:ext cx="12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Les slices de </a:t>
            </a:r>
            <a:r>
              <a:rPr lang="fr-FR" sz="1200" dirty="0" err="1">
                <a:latin typeface="Abhaya Libre" panose="02000603000000000000" pitchFamily="2" charset="77"/>
              </a:rPr>
              <a:t>Redux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2583432" y="888086"/>
            <a:ext cx="6994293" cy="5367990"/>
            <a:chOff x="2583432" y="888086"/>
            <a:chExt cx="6994293" cy="5367990"/>
          </a:xfrm>
        </p:grpSpPr>
        <p:grpSp>
          <p:nvGrpSpPr>
            <p:cNvPr id="17" name="Groupe 16"/>
            <p:cNvGrpSpPr/>
            <p:nvPr/>
          </p:nvGrpSpPr>
          <p:grpSpPr>
            <a:xfrm>
              <a:off x="6198539" y="888086"/>
              <a:ext cx="3379186" cy="5367990"/>
              <a:chOff x="6412887" y="888086"/>
              <a:chExt cx="3379186" cy="536799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887" y="888086"/>
                <a:ext cx="3379186" cy="5367990"/>
              </a:xfrm>
              <a:prstGeom prst="rect">
                <a:avLst/>
              </a:prstGeom>
            </p:spPr>
          </p:pic>
          <p:pic>
            <p:nvPicPr>
              <p:cNvPr id="5" name="Image 4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480" y="1249898"/>
                <a:ext cx="3132000" cy="4572000"/>
              </a:xfrm>
              <a:prstGeom prst="rect">
                <a:avLst/>
              </a:prstGeom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2583432" y="888086"/>
              <a:ext cx="3379186" cy="5367990"/>
              <a:chOff x="2418691" y="888086"/>
              <a:chExt cx="3379186" cy="5367990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8691" y="888086"/>
                <a:ext cx="3379186" cy="5367990"/>
              </a:xfrm>
              <a:prstGeom prst="rect">
                <a:avLst/>
              </a:prstGeom>
            </p:spPr>
          </p:pic>
          <p:pic>
            <p:nvPicPr>
              <p:cNvPr id="10" name="Image 9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2284" y="1249898"/>
                <a:ext cx="3132000" cy="4572000"/>
              </a:xfrm>
              <a:prstGeom prst="rect">
                <a:avLst/>
              </a:prstGeom>
            </p:spPr>
          </p:pic>
        </p:grpSp>
      </p:grpSp>
      <p:pic>
        <p:nvPicPr>
          <p:cNvPr id="13" name="Image 1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8" y="2599898"/>
            <a:ext cx="2268000" cy="18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69" y="3749819"/>
            <a:ext cx="2268000" cy="18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4547319"/>
            <a:ext cx="2583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  <a:hlinkClick r:id="rId9"/>
              </a:rPr>
              <a:t>http</a:t>
            </a:r>
            <a:r>
              <a:rPr lang="fr-FR" sz="1100" dirty="0">
                <a:latin typeface="Abhaya Libre" panose="02000603000000000000" pitchFamily="2" charset="77"/>
                <a:hlinkClick r:id="rId9"/>
              </a:rPr>
              <a:t>://</a:t>
            </a:r>
            <a:r>
              <a:rPr lang="fr-FR" sz="1100" dirty="0" smtClean="0">
                <a:latin typeface="Abhaya Libre" panose="02000603000000000000" pitchFamily="2" charset="77"/>
                <a:hlinkClick r:id="rId9"/>
              </a:rPr>
              <a:t>localhost:3001/api/v1/user/login</a:t>
            </a:r>
            <a:r>
              <a:rPr lang="fr-FR" sz="1100" dirty="0">
                <a:latin typeface="Abhaya Libre" panose="02000603000000000000" pitchFamily="2" charset="77"/>
              </a:rPr>
              <a:t> 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577725" y="5630287"/>
            <a:ext cx="2635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  <a:hlinkClick r:id="rId10"/>
              </a:rPr>
              <a:t>http</a:t>
            </a:r>
            <a:r>
              <a:rPr lang="fr-FR" sz="1100" dirty="0">
                <a:latin typeface="Abhaya Libre" panose="02000603000000000000" pitchFamily="2" charset="77"/>
                <a:hlinkClick r:id="rId10"/>
              </a:rPr>
              <a:t>://localhost:3001/api/v1/user/profile</a:t>
            </a:r>
            <a:r>
              <a:rPr lang="fr-FR" sz="1100" dirty="0">
                <a:latin typeface="Abhaya Libre" panose="02000603000000000000" pitchFamily="2" charset="77"/>
              </a:rPr>
              <a:t> </a:t>
            </a:r>
            <a:r>
              <a:rPr lang="fr-FR" sz="1100" dirty="0" smtClean="0">
                <a:latin typeface="Abhaya Libre" panose="02000603000000000000" pitchFamily="2" charset="77"/>
              </a:rPr>
              <a:t>  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2347941"/>
            <a:ext cx="2583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latin typeface="Abhaya Libre" panose="02000603000000000000" pitchFamily="2" charset="77"/>
              </a:rPr>
              <a:t>Récupérer le </a:t>
            </a:r>
            <a:r>
              <a:rPr lang="fr-FR" sz="1100" dirty="0" err="1" smtClean="0">
                <a:latin typeface="Abhaya Libre" panose="02000603000000000000" pitchFamily="2" charset="77"/>
              </a:rPr>
              <a:t>token</a:t>
            </a:r>
            <a:r>
              <a:rPr lang="fr-FR" sz="1100" dirty="0" smtClean="0">
                <a:latin typeface="Abhaya Libre" panose="02000603000000000000" pitchFamily="2" charset="77"/>
              </a:rPr>
              <a:t> </a:t>
            </a:r>
            <a:r>
              <a:rPr lang="fr-FR" sz="1100" dirty="0">
                <a:latin typeface="Abhaya Libre" panose="02000603000000000000" pitchFamily="2" charset="77"/>
              </a:rPr>
              <a:t>d'authentification 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701318" y="1280350"/>
            <a:ext cx="2297151" cy="2140419"/>
            <a:chOff x="9701318" y="1468452"/>
            <a:chExt cx="2297151" cy="2140419"/>
          </a:xfrm>
        </p:grpSpPr>
        <p:pic>
          <p:nvPicPr>
            <p:cNvPr id="15" name="Image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469" y="1736871"/>
              <a:ext cx="2268000" cy="18720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9701318" y="1468452"/>
              <a:ext cx="22971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latin typeface="Abhaya Libre" panose="02000603000000000000" pitchFamily="2" charset="77"/>
                </a:rPr>
                <a:t>Récupérer </a:t>
              </a:r>
              <a:r>
                <a:rPr lang="fr-FR" sz="1100" dirty="0">
                  <a:latin typeface="Abhaya Libre" panose="02000603000000000000" pitchFamily="2" charset="77"/>
                </a:rPr>
                <a:t>l'utilisateur</a:t>
              </a:r>
              <a:endParaRPr lang="fr-FR" sz="1100" dirty="0" smtClean="0">
                <a:latin typeface="Abhaya Libre" panose="02000603000000000000" pitchFamily="2" charset="77"/>
              </a:endParaRPr>
            </a:p>
          </p:txBody>
        </p:sp>
      </p:grp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30470" y="3483975"/>
            <a:ext cx="226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latin typeface="Abhaya Libre" panose="02000603000000000000" pitchFamily="2" charset="77"/>
              </a:rPr>
              <a:t>Mettre </a:t>
            </a:r>
            <a:r>
              <a:rPr lang="fr-FR" sz="1100" dirty="0">
                <a:latin typeface="Abhaya Libre" panose="02000603000000000000" pitchFamily="2" charset="77"/>
              </a:rPr>
              <a:t>à jour l'utilisateur</a:t>
            </a:r>
            <a:endParaRPr lang="fr-FR" sz="1100" dirty="0" smtClean="0">
              <a:latin typeface="Abhaya Libre" panose="02000603000000000000" pitchFamily="2" charset="77"/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998002" y="3197787"/>
            <a:ext cx="1844476" cy="888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106078" y="3469203"/>
            <a:ext cx="1736400" cy="3635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1712596" y="4073423"/>
            <a:ext cx="1093306" cy="1645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7133850" y="2347941"/>
            <a:ext cx="2679797" cy="3743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 flipV="1">
            <a:off x="7286595" y="2978848"/>
            <a:ext cx="2585792" cy="316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7286595" y="3210936"/>
            <a:ext cx="2556205" cy="1286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 bwMode="auto">
          <a:xfrm>
            <a:off x="355601" y="3541185"/>
            <a:ext cx="443653" cy="9969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10088880" y="2675467"/>
            <a:ext cx="900853" cy="135466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10076155" y="4972947"/>
            <a:ext cx="900853" cy="11044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9877257" y="4808929"/>
            <a:ext cx="485944" cy="8630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/>
          <p:cNvCxnSpPr/>
          <p:nvPr/>
        </p:nvCxnSpPr>
        <p:spPr>
          <a:xfrm flipH="1" flipV="1">
            <a:off x="7163002" y="3807310"/>
            <a:ext cx="2679799" cy="7498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 flipV="1">
            <a:off x="7369772" y="4033817"/>
            <a:ext cx="2473028" cy="12322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H="1" flipV="1">
            <a:off x="7163002" y="4501546"/>
            <a:ext cx="2679799" cy="9173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0000"/>
            <a:ext cx="6991200" cy="465102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</a:t>
            </a:r>
            <a:r>
              <a:rPr lang="fr-FR" sz="48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Swagger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16886</TotalTime>
  <Words>1809</Words>
  <Application>Microsoft Office PowerPoint</Application>
  <PresentationFormat>Grand écran</PresentationFormat>
  <Paragraphs>354</Paragraphs>
  <Slides>19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4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3157</cp:revision>
  <dcterms:created xsi:type="dcterms:W3CDTF">2018-12-21T22:04:22Z</dcterms:created>
  <dcterms:modified xsi:type="dcterms:W3CDTF">2022-01-19T12:46:06Z</dcterms:modified>
</cp:coreProperties>
</file>